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1"/>
  </p:sldMasterIdLst>
  <p:notesMasterIdLst>
    <p:notesMasterId r:id="rId11"/>
  </p:notesMasterIdLst>
  <p:sldIdLst>
    <p:sldId id="269" r:id="rId2"/>
    <p:sldId id="258" r:id="rId3"/>
    <p:sldId id="264" r:id="rId4"/>
    <p:sldId id="259" r:id="rId5"/>
    <p:sldId id="262" r:id="rId6"/>
    <p:sldId id="261" r:id="rId7"/>
    <p:sldId id="272" r:id="rId8"/>
    <p:sldId id="263" r:id="rId9"/>
    <p:sldId id="274" r:id="rId10"/>
  </p:sldIdLst>
  <p:sldSz cx="9144000" cy="6858000" type="screen4x3"/>
  <p:notesSz cx="6858000" cy="9144000"/>
  <p:custDataLst>
    <p:tags r:id="rId1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3AA5CE-94CE-4CC4-B626-1E55D62DAA2E}" v="1" dt="2019-09-26T14:28:20.7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911" autoAdjust="0"/>
  </p:normalViewPr>
  <p:slideViewPr>
    <p:cSldViewPr>
      <p:cViewPr varScale="1">
        <p:scale>
          <a:sx n="99" d="100"/>
          <a:sy n="99" d="100"/>
        </p:scale>
        <p:origin x="194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KE, TAMMY" userId="22d92d8b-6535-4087-b944-a64d091ab2de" providerId="ADAL" clId="{CC5EE59D-F28B-4264-8FA8-871A1A292FDA}"/>
    <pc:docChg chg="addSld delSld modSld">
      <pc:chgData name="PIKE, TAMMY" userId="22d92d8b-6535-4087-b944-a64d091ab2de" providerId="ADAL" clId="{CC5EE59D-F28B-4264-8FA8-871A1A292FDA}" dt="2019-02-19T17:39:45.252" v="5" actId="1076"/>
      <pc:docMkLst>
        <pc:docMk/>
      </pc:docMkLst>
      <pc:sldChg chg="del">
        <pc:chgData name="PIKE, TAMMY" userId="22d92d8b-6535-4087-b944-a64d091ab2de" providerId="ADAL" clId="{CC5EE59D-F28B-4264-8FA8-871A1A292FDA}" dt="2019-02-19T17:38:50.282" v="4" actId="2696"/>
        <pc:sldMkLst>
          <pc:docMk/>
          <pc:sldMk cId="2581128324" sldId="273"/>
        </pc:sldMkLst>
      </pc:sldChg>
      <pc:sldChg chg="addSp modSp add">
        <pc:chgData name="PIKE, TAMMY" userId="22d92d8b-6535-4087-b944-a64d091ab2de" providerId="ADAL" clId="{CC5EE59D-F28B-4264-8FA8-871A1A292FDA}" dt="2019-02-19T17:39:45.252" v="5" actId="1076"/>
        <pc:sldMkLst>
          <pc:docMk/>
          <pc:sldMk cId="3590100265" sldId="274"/>
        </pc:sldMkLst>
        <pc:picChg chg="add mod">
          <ac:chgData name="PIKE, TAMMY" userId="22d92d8b-6535-4087-b944-a64d091ab2de" providerId="ADAL" clId="{CC5EE59D-F28B-4264-8FA8-871A1A292FDA}" dt="2019-02-19T17:39:45.252" v="5" actId="1076"/>
          <ac:picMkLst>
            <pc:docMk/>
            <pc:sldMk cId="3590100265" sldId="274"/>
            <ac:picMk id="2" creationId="{8B29C68F-C153-42BA-B399-3A4F554989D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78E1699-4C32-4481-B6E7-3B185F5F3B2B}" type="datetimeFigureOut">
              <a:rPr lang="en-US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8DA797A-ABE3-4A87-A9AB-3098F5226D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4163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B7B400B-D204-457D-B704-5ED7E91B921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438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A797A-ABE3-4A87-A9AB-3098F5226D8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253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E5866CD-76D2-4C97-843E-11D00D183AF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7992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A797A-ABE3-4A87-A9AB-3098F5226D8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0441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115FEF-A159-4D28-810F-A5FCF0C8F84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7662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A797A-ABE3-4A87-A9AB-3098F5226D82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542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79F545-1395-4F4D-BC7A-174F9375DE52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27D234-21BE-4329-AA1D-5CB7988CC23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FA09CFB-54A7-472E-9A81-1FEA3AE70077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4712DA-E7CF-4247-9FB5-C0135631A09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A980D5C-ACB2-4F84-9E8E-5FFDFE237BAF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765DEE-8524-4454-A589-98FDAE5DD6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06709D-1CF8-4B58-8A19-B4ECE57E22FD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03A7DF-7DB1-42B7-B54F-B185152CF69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90767D-0673-4DFC-BDC5-13B5D6C2F826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AEC7EB-51E3-472A-8D3B-22D9CD9EB9C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726BFD1-A6AA-43CB-83E3-912380D946F0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DA60CE-30B4-4CFE-8B68-DD2AC1B8289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34D6AB-F3E3-4657-9921-FFFCDFF28891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0DF17D-A2BC-4DB1-896D-0C93FDAD3AE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86CE49-0A58-44ED-8F8E-0AFAFAABDDFD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A2143C-EE3F-4E4E-AE7A-8A211EC886B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0F538F8-038A-4830-A955-658A6B0A8171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3BC55D-ADD7-4BAB-A6D3-0582ED0B9FF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BA91CF-4DE1-4D6F-92F6-5EC8A0FA3711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7FA38-B974-4A0E-8712-DF3011DB263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72CCACA-BFD9-4095-A924-7EFCE37B4CCF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7E158D-A2B2-4173-A9AE-9AE430729FB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24997E-9D7B-45A4-87BA-A878FC49E47D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3C31BB33-4DDF-4EF5-80D7-878700A06F2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VdHHus8IgYA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85800"/>
            <a:ext cx="7772400" cy="1780108"/>
          </a:xfrm>
        </p:spPr>
        <p:txBody>
          <a:bodyPr>
            <a:normAutofit/>
          </a:bodyPr>
          <a:lstStyle/>
          <a:p>
            <a:r>
              <a:rPr lang="en-US" sz="6000" dirty="0"/>
              <a:t>The Greeks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0"/>
            <a:ext cx="6781800" cy="2768600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en-US" sz="6700" dirty="0">
                <a:solidFill>
                  <a:schemeClr val="tx1"/>
                </a:solidFill>
              </a:rPr>
              <a:t>Beginning of the “Greeks”</a:t>
            </a:r>
          </a:p>
          <a:p>
            <a:pPr lvl="0"/>
            <a:r>
              <a:rPr lang="en-US" sz="6700" dirty="0">
                <a:solidFill>
                  <a:schemeClr val="tx1"/>
                </a:solidFill>
              </a:rPr>
              <a:t>Religion, Philosophy &amp; History</a:t>
            </a:r>
          </a:p>
          <a:p>
            <a:pPr lvl="0"/>
            <a:r>
              <a:rPr lang="en-US" sz="6700" dirty="0">
                <a:solidFill>
                  <a:schemeClr val="tx1"/>
                </a:solidFill>
              </a:rPr>
              <a:t>Alexander the Great and the Hellenistic Age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920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304800" y="2057400"/>
            <a:ext cx="8504238" cy="4419600"/>
          </a:xfrm>
        </p:spPr>
        <p:txBody>
          <a:bodyPr>
            <a:normAutofit fontScale="92500" lnSpcReduction="20000"/>
          </a:bodyPr>
          <a:lstStyle/>
          <a:p>
            <a:pPr>
              <a:buFont typeface="Arial" charset="0"/>
              <a:buChar char="•"/>
            </a:pPr>
            <a:r>
              <a:rPr lang="en-US" dirty="0"/>
              <a:t>Polis</a:t>
            </a:r>
          </a:p>
          <a:p>
            <a:pPr lvl="1">
              <a:buFont typeface="Arial" charset="0"/>
              <a:buChar char="–"/>
            </a:pPr>
            <a:r>
              <a:rPr lang="en-US" dirty="0"/>
              <a:t>Citizenship</a:t>
            </a:r>
          </a:p>
          <a:p>
            <a:pPr marL="274320" lvl="1">
              <a:buFont typeface="Arial" charset="0"/>
              <a:buChar char="•"/>
            </a:pPr>
            <a:r>
              <a:rPr lang="en-US" dirty="0"/>
              <a:t>Spartan Military Oligarchy</a:t>
            </a:r>
          </a:p>
          <a:p>
            <a:pPr marL="553720" lvl="2">
              <a:buFont typeface="Arial" charset="0"/>
              <a:buChar char="•"/>
            </a:pPr>
            <a:r>
              <a:rPr lang="en-US" dirty="0"/>
              <a:t>Rigid militarist state </a:t>
            </a:r>
          </a:p>
          <a:p>
            <a:pPr marL="553720" lvl="2">
              <a:buFont typeface="Arial" charset="0"/>
              <a:buChar char="•"/>
            </a:pPr>
            <a:r>
              <a:rPr lang="en-US" dirty="0"/>
              <a:t>Government</a:t>
            </a:r>
          </a:p>
          <a:p>
            <a:pPr marL="841057" lvl="3">
              <a:buFont typeface="Arial" charset="0"/>
              <a:buChar char="•"/>
            </a:pPr>
            <a:r>
              <a:rPr lang="en-US" dirty="0"/>
              <a:t>The Assembly (citizens over the age of 30)</a:t>
            </a:r>
          </a:p>
          <a:p>
            <a:pPr marL="841057" lvl="3">
              <a:buFont typeface="Arial" charset="0"/>
              <a:buChar char="•"/>
            </a:pPr>
            <a:r>
              <a:rPr lang="en-US" dirty="0"/>
              <a:t>Council of Elders  (28 men over the age of 60 elected for life)</a:t>
            </a:r>
          </a:p>
          <a:p>
            <a:pPr marL="841057" lvl="3">
              <a:buFont typeface="Arial" charset="0"/>
              <a:buChar char="•"/>
            </a:pPr>
            <a:r>
              <a:rPr lang="en-US" dirty="0"/>
              <a:t>Two Kings (two men from the most important families in Sparta)</a:t>
            </a:r>
          </a:p>
          <a:p>
            <a:pPr>
              <a:buFont typeface="Arial" charset="0"/>
              <a:buChar char="•"/>
            </a:pPr>
            <a:r>
              <a:rPr lang="en-US" dirty="0"/>
              <a:t>Athenian Limited Democracy </a:t>
            </a:r>
          </a:p>
          <a:p>
            <a:pPr lvl="1">
              <a:buFont typeface="Arial" charset="0"/>
              <a:buChar char="•"/>
            </a:pPr>
            <a:r>
              <a:rPr lang="en-US" dirty="0"/>
              <a:t>Geographic Citizenship – Limited Democracy</a:t>
            </a:r>
          </a:p>
          <a:p>
            <a:pPr lvl="1">
              <a:buFont typeface="Arial" charset="0"/>
              <a:buChar char="•"/>
            </a:pPr>
            <a:r>
              <a:rPr lang="en-US" dirty="0"/>
              <a:t>Government</a:t>
            </a:r>
          </a:p>
          <a:p>
            <a:pPr lvl="2">
              <a:buFont typeface="Arial" charset="0"/>
              <a:buChar char="•"/>
            </a:pPr>
            <a:r>
              <a:rPr lang="en-US" dirty="0"/>
              <a:t>Assembly of Citizens (citizens 18 or older)</a:t>
            </a:r>
          </a:p>
          <a:p>
            <a:pPr lvl="2">
              <a:buFont typeface="Arial" charset="0"/>
              <a:buChar char="•"/>
            </a:pPr>
            <a:r>
              <a:rPr lang="en-US" dirty="0"/>
              <a:t>Council of 500 (500 elected men)</a:t>
            </a:r>
          </a:p>
          <a:p>
            <a:pPr lvl="2">
              <a:buFont typeface="Arial" charset="0"/>
              <a:buChar char="•"/>
            </a:pPr>
            <a:r>
              <a:rPr lang="en-US" dirty="0"/>
              <a:t>Board of 10 (10 chosen officials)</a:t>
            </a:r>
          </a:p>
          <a:p>
            <a:pPr lvl="3">
              <a:buFont typeface="Arial" charset="0"/>
              <a:buChar char="•"/>
            </a:pPr>
            <a:r>
              <a:rPr lang="en-US" i="1" dirty="0"/>
              <a:t>archons</a:t>
            </a:r>
          </a:p>
          <a:p>
            <a:pPr>
              <a:buFont typeface="Arial" charset="0"/>
              <a:buNone/>
            </a:pPr>
            <a:endParaRPr lang="en-US" dirty="0"/>
          </a:p>
        </p:txBody>
      </p:sp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Beginnings of the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“Greeks” (500 B.C.E.)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 of classical Greece and the Mediterranean World." title="Classical Greec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95500" y="647700"/>
            <a:ext cx="4648200" cy="7010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504238" cy="50292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Religion</a:t>
            </a:r>
          </a:p>
          <a:p>
            <a:pPr lvl="1"/>
            <a:r>
              <a:rPr lang="en-US" dirty="0"/>
              <a:t>Great Olympians – </a:t>
            </a:r>
            <a:r>
              <a:rPr lang="en-US" dirty="0">
                <a:hlinkClick r:id="rId3"/>
              </a:rPr>
              <a:t>Zeus </a:t>
            </a:r>
            <a:endParaRPr lang="en-US" dirty="0"/>
          </a:p>
          <a:p>
            <a:pPr lvl="2"/>
            <a:r>
              <a:rPr lang="en-US" sz="2000" dirty="0"/>
              <a:t>Elysian Fields</a:t>
            </a:r>
          </a:p>
          <a:p>
            <a:pPr lvl="2"/>
            <a:r>
              <a:rPr lang="en-US" sz="2200" dirty="0"/>
              <a:t>Tartarus</a:t>
            </a:r>
          </a:p>
          <a:p>
            <a:pPr lvl="2"/>
            <a:r>
              <a:rPr lang="en-US" sz="2200" dirty="0"/>
              <a:t>Asphodel Fields</a:t>
            </a:r>
            <a:endParaRPr lang="en-US" dirty="0"/>
          </a:p>
          <a:p>
            <a:r>
              <a:rPr lang="en-US" dirty="0"/>
              <a:t>Philosophy</a:t>
            </a:r>
          </a:p>
          <a:p>
            <a:pPr lvl="1"/>
            <a:r>
              <a:rPr lang="en-US" dirty="0"/>
              <a:t>Plato (428-347 B.C.E)</a:t>
            </a:r>
          </a:p>
          <a:p>
            <a:pPr lvl="2"/>
            <a:r>
              <a:rPr lang="en-US" i="1" dirty="0"/>
              <a:t>Republic</a:t>
            </a:r>
          </a:p>
          <a:p>
            <a:pPr lvl="3"/>
            <a:r>
              <a:rPr lang="en-US" dirty="0"/>
              <a:t>Guardians</a:t>
            </a:r>
          </a:p>
          <a:p>
            <a:pPr lvl="1"/>
            <a:r>
              <a:rPr lang="en-US" dirty="0"/>
              <a:t>Aristotle (384-322 B.C.E.)</a:t>
            </a:r>
          </a:p>
          <a:p>
            <a:pPr lvl="2"/>
            <a:r>
              <a:rPr lang="en-US" dirty="0"/>
              <a:t>Empirical Approach</a:t>
            </a:r>
          </a:p>
          <a:p>
            <a:pPr lvl="2"/>
            <a:r>
              <a:rPr lang="en-US" dirty="0"/>
              <a:t>Four Elements</a:t>
            </a:r>
          </a:p>
          <a:p>
            <a:r>
              <a:rPr lang="en-US" dirty="0"/>
              <a:t>History</a:t>
            </a:r>
          </a:p>
          <a:p>
            <a:pPr lvl="1"/>
            <a:r>
              <a:rPr lang="en-US" dirty="0"/>
              <a:t>Thucydides</a:t>
            </a:r>
          </a:p>
          <a:p>
            <a:pPr lvl="2"/>
            <a:r>
              <a:rPr lang="en-US" i="1" dirty="0"/>
              <a:t>History of The Peloponnesian War </a:t>
            </a:r>
          </a:p>
          <a:p>
            <a:pPr lvl="3"/>
            <a:r>
              <a:rPr lang="en-US" i="1" dirty="0"/>
              <a:t>Sparta vs. Athens</a:t>
            </a:r>
          </a:p>
          <a:p>
            <a:pPr lvl="3"/>
            <a:r>
              <a:rPr lang="en-US" i="1" dirty="0"/>
              <a:t>Book proposes that the war was over ideology 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74676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Religion, Philosophy &amp; History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ource: C:\Users\PatrickB\Pictures\pelop.JPG&#10;&#10;Map of the Peloponnesian War bewteen Athens and Sparta.  " title="Peloponnesian War"/>
          <p:cNvPicPr>
            <a:picLocks noChangeAspect="1" noChangeArrowheads="1"/>
          </p:cNvPicPr>
          <p:nvPr/>
        </p:nvPicPr>
        <p:blipFill rotWithShape="1">
          <a:blip r:embed="rId3" cstate="print"/>
          <a:srcRect t="8324" b="2031"/>
          <a:stretch/>
        </p:blipFill>
        <p:spPr bwMode="auto">
          <a:xfrm>
            <a:off x="1066800" y="1671780"/>
            <a:ext cx="7046976" cy="51723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304800" y="2895600"/>
            <a:ext cx="8504238" cy="3276600"/>
          </a:xfrm>
        </p:spPr>
        <p:txBody>
          <a:bodyPr>
            <a:normAutofit lnSpcReduction="10000"/>
          </a:bodyPr>
          <a:lstStyle/>
          <a:p>
            <a:r>
              <a:rPr lang="en-US" sz="3600" dirty="0"/>
              <a:t>Alexander the Great (336-323 B.C.E.)</a:t>
            </a:r>
          </a:p>
          <a:p>
            <a:r>
              <a:rPr lang="en-US" sz="3600" dirty="0"/>
              <a:t>Hellenistic Age (323-21 B.C.E) </a:t>
            </a:r>
          </a:p>
          <a:p>
            <a:pPr lvl="2"/>
            <a:r>
              <a:rPr lang="en-US" sz="3600" dirty="0"/>
              <a:t>Eratosthenes </a:t>
            </a:r>
          </a:p>
          <a:p>
            <a:pPr lvl="3"/>
            <a:r>
              <a:rPr lang="en-US" sz="3400" dirty="0"/>
              <a:t>24,675 miles</a:t>
            </a:r>
          </a:p>
          <a:p>
            <a:pPr lvl="2"/>
            <a:r>
              <a:rPr lang="en-US" sz="3600" dirty="0"/>
              <a:t>Claudius Ptolemy</a:t>
            </a:r>
          </a:p>
          <a:p>
            <a:pPr lvl="3"/>
            <a:r>
              <a:rPr lang="en-US" dirty="0"/>
              <a:t>Earth centered view of the universe.</a:t>
            </a:r>
          </a:p>
        </p:txBody>
      </p:sp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7467600" cy="114300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Alexander the Great and the Hellenistic Age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 of the conquering of Alexander the Great from Greece to India." title="Alexander the Great's Journey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86000" y="304800"/>
            <a:ext cx="4648200" cy="784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204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 of the Divisions of Alexander the Great's Empire." title="Division of Alexander the Greats Empir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57399" y="457201"/>
            <a:ext cx="5029202" cy="71627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oodcut illustration depicts the Ptolemaic universe with the earth at the center surrounded by spheres holding the planets and the stars. ">
            <a:extLst>
              <a:ext uri="{FF2B5EF4-FFF2-40B4-BE49-F238E27FC236}">
                <a16:creationId xmlns:a16="http://schemas.microsoft.com/office/drawing/2014/main" id="{8B29C68F-C153-42BA-B399-3A4F554989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8697" y="1066800"/>
            <a:ext cx="4206605" cy="556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10026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Greece&amp;quot;&quot;/&gt;&lt;property id=&quot;20307&quot; value=&quot;256&quot;/&gt;&lt;/object&gt;&lt;object type=&quot;3&quot; unique_id=&quot;10005&quot;&gt;&lt;property id=&quot;20148&quot; value=&quot;5&quot;/&gt;&lt;property id=&quot;20300&quot; value=&quot;Slide 5&quot;/&gt;&lt;property id=&quot;20307&quot; value=&quot;262&quot;/&gt;&lt;/object&gt;&lt;object type=&quot;3&quot; unique_id=&quot;10006&quot;&gt;&lt;property id=&quot;20148&quot; value=&quot;5&quot;/&gt;&lt;property id=&quot;20300&quot; value=&quot;Slide 2 - &amp;quot;Beginnings of the “Greeks”&amp;quot;&quot;/&gt;&lt;property id=&quot;20307&quot; value=&quot;258&quot;/&gt;&lt;/object&gt;&lt;object type=&quot;3&quot; unique_id=&quot;10007&quot;&gt;&lt;property id=&quot;20148&quot; value=&quot;5&quot;/&gt;&lt;property id=&quot;20300&quot; value=&quot;Slide 4 - &amp;quot;Philosophy and Historiography&amp;quot;&quot;/&gt;&lt;property id=&quot;20307&quot; value=&quot;259&quot;/&gt;&lt;/object&gt;&lt;object type=&quot;3&quot; unique_id=&quot;10008&quot;&gt;&lt;property id=&quot;20148&quot; value=&quot;5&quot;/&gt;&lt;property id=&quot;20300&quot; value=&quot;Slide 6 - &amp;quot;Society&amp;quot;&quot;/&gt;&lt;property id=&quot;20307&quot; value=&quot;260&quot;/&gt;&lt;/object&gt;&lt;object type=&quot;3&quot; unique_id=&quot;10009&quot;&gt;&lt;property id=&quot;20148&quot; value=&quot;5&quot;/&gt;&lt;property id=&quot;20300&quot; value=&quot;Slide 11 - &amp;quot;Hellenistic Age&amp;quot;&quot;/&gt;&lt;property id=&quot;20307&quot; value=&quot;261&quot;/&gt;&lt;/object&gt;&lt;object type=&quot;3&quot; unique_id=&quot;10010&quot;&gt;&lt;property id=&quot;20148&quot; value=&quot;5&quot;/&gt;&lt;property id=&quot;20300&quot; value=&quot;Slide 3&quot;/&gt;&lt;property id=&quot;20307&quot; value=&quot;264&quot;/&gt;&lt;/object&gt;&lt;object type=&quot;3&quot; unique_id=&quot;10011&quot;&gt;&lt;property id=&quot;20148&quot; value=&quot;5&quot;/&gt;&lt;property id=&quot;20300&quot; value=&quot;Slide 7 - &amp;quot;Military&amp;quot;&quot;/&gt;&lt;property id=&quot;20307&quot; value=&quot;268&quot;/&gt;&lt;/object&gt;&lt;object type=&quot;3&quot; unique_id=&quot;10012&quot;&gt;&lt;property id=&quot;20148&quot; value=&quot;5&quot;/&gt;&lt;property id=&quot;20300&quot; value=&quot;Slide 8&quot;/&gt;&lt;property id=&quot;20307&quot; value=&quot;265&quot;/&gt;&lt;/object&gt;&lt;object type=&quot;3&quot; unique_id=&quot;10013&quot;&gt;&lt;property id=&quot;20148&quot; value=&quot;5&quot;/&gt;&lt;property id=&quot;20300&quot; value=&quot;Slide 9&quot;/&gt;&lt;property id=&quot;20307&quot; value=&quot;266&quot;/&gt;&lt;/object&gt;&lt;object type=&quot;3&quot; unique_id=&quot;10014&quot;&gt;&lt;property id=&quot;20148&quot; value=&quot;5&quot;/&gt;&lt;property id=&quot;20300&quot; value=&quot;Slide 10&quot;/&gt;&lt;property id=&quot;20307&quot; value=&quot;267&quot;/&gt;&lt;/object&gt;&lt;object type=&quot;3&quot; unique_id=&quot;10015&quot;&gt;&lt;property id=&quot;20148&quot; value=&quot;5&quot;/&gt;&lt;property id=&quot;20300&quot; value=&quot;Slide 12&quot;/&gt;&lt;property id=&quot;20307&quot; value=&quot;263&quot;/&gt;&lt;/object&gt;&lt;/object&gt;&lt;/object&gt;&lt;/database&gt;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2329</TotalTime>
  <Words>210</Words>
  <Application>Microsoft Office PowerPoint</Application>
  <PresentationFormat>On-screen Show (4:3)</PresentationFormat>
  <Paragraphs>51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Candara</vt:lpstr>
      <vt:lpstr>Symbol</vt:lpstr>
      <vt:lpstr>Waveform</vt:lpstr>
      <vt:lpstr>The Greeks</vt:lpstr>
      <vt:lpstr>Beginnings of the  “Greeks” (500 B.C.E.)</vt:lpstr>
      <vt:lpstr>PowerPoint Presentation</vt:lpstr>
      <vt:lpstr>Religion, Philosophy &amp; History</vt:lpstr>
      <vt:lpstr>PowerPoint Presentation</vt:lpstr>
      <vt:lpstr>Alexander the Great and the Hellenistic Age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Western Asia, Eastern Mediterranean, and Regional Systems</dc:title>
  <dc:creator>Regina</dc:creator>
  <cp:lastModifiedBy>PIKE, TAMMY</cp:lastModifiedBy>
  <cp:revision>72</cp:revision>
  <dcterms:created xsi:type="dcterms:W3CDTF">2008-09-29T00:37:46Z</dcterms:created>
  <dcterms:modified xsi:type="dcterms:W3CDTF">2019-09-26T14:28:29Z</dcterms:modified>
</cp:coreProperties>
</file>